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1133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Bordados TESTheb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6166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Digitalización del negocio de bordados personalizados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58073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Por: Francisco Campos y Sebastián Mella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4254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Fecha: Septiembre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" y="2414945"/>
            <a:ext cx="4544854" cy="33997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97191" y="618649"/>
            <a:ext cx="7922419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Bordados TESTheb: Un Futuro Digitalizado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6097191" y="1971199"/>
            <a:ext cx="7922419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Bordados TESTheb no es solo un software, es el camino hacia la modernización y el crecimiento para los negocios de bordados y personalización.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6097191" y="2725936"/>
            <a:ext cx="7922419" cy="1020604"/>
          </a:xfrm>
          <a:prstGeom prst="roundRect">
            <a:avLst>
              <a:gd name="adj" fmla="val 4104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79237" y="2907983"/>
            <a:ext cx="253198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Digitalización Completa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279237" y="3285292"/>
            <a:ext cx="755832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Transformamos una PYME tradicional en una operación digital eficiente, lista para el futuro.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097191" y="3920966"/>
            <a:ext cx="7922419" cy="1299805"/>
          </a:xfrm>
          <a:prstGeom prst="roundRect">
            <a:avLst>
              <a:gd name="adj" fmla="val 3222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279237" y="4103013"/>
            <a:ext cx="2664976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Escalabilidad y Eficiencia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6279237" y="4480322"/>
            <a:ext cx="7558326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plataforma permite el crecimiento del negocio, automatizando procesos clave y reduciendo la carga manual.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097191" y="5395198"/>
            <a:ext cx="7922419" cy="1020604"/>
          </a:xfrm>
          <a:prstGeom prst="roundRect">
            <a:avLst>
              <a:gd name="adj" fmla="val 4104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279237" y="5577245"/>
            <a:ext cx="2742486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Profesionalismo Mejorado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6279237" y="5954554"/>
            <a:ext cx="755832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Proyecta una imagen moderna y profesional, mejorando la confianza y la satisfacción del cliente.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6097191" y="6590228"/>
            <a:ext cx="7922419" cy="1020604"/>
          </a:xfrm>
          <a:prstGeom prst="roundRect">
            <a:avLst>
              <a:gd name="adj" fmla="val 4104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279237" y="6772275"/>
            <a:ext cx="2403158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Experiencia del Cliente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6279237" y="7149584"/>
            <a:ext cx="755832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Ofrece una interacción fluida y personalizada, desde la cotización hasta la entrega final.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960" y="494943"/>
            <a:ext cx="12735520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Problema y Objetivo: Impulsando la Transformación Digital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9960" y="1507331"/>
            <a:ext cx="2250043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 Problema Actual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9960" y="1968460"/>
            <a:ext cx="646568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empresa de bordados gestionaba sus cotizaciones y pedidos de forma manual a través de redes sociales, sin un sistema formal. Esto resultaba en: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9960" y="2706410"/>
            <a:ext cx="64656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Procesos ineficientes y propensos a errores.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9960" y="3057406"/>
            <a:ext cx="64656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Falta de un inventario centralizado.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9960" y="3408402"/>
            <a:ext cx="64656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Dificultad para escalar el negocio y atender la demanda creciente.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60" y="3898821"/>
            <a:ext cx="3180040" cy="318004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2371" y="1507331"/>
            <a:ext cx="3303508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Nuestro Objetivo con TESTheb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2371" y="1968460"/>
            <a:ext cx="64656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Crear una plataforma web robusta y fácil de usar que permita: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2371" y="2418398"/>
            <a:ext cx="64656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Automatizar el proceso de cotización y venta.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2371" y="2769394"/>
            <a:ext cx="64656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Optimizar la gestión de inventario y pedidos.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2371" y="3120390"/>
            <a:ext cx="64656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Ofrecer una experiencia de usuario moderna y eficiente.</a:t>
            </a:r>
            <a:endParaRPr lang="en-US" sz="14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371" y="3610808"/>
            <a:ext cx="2770108" cy="1846659"/>
          </a:xfrm>
          <a:prstGeom prst="rect">
            <a:avLst/>
          </a:prstGeom>
        </p:spPr>
      </p:pic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371" y="5659874"/>
            <a:ext cx="2810113" cy="18733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6335"/>
            <a:ext cx="117880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Usuarios Clave del Sistema: Roles y Acceso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87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Bordados TESTheb está diseñado para atender a dos tipos de usuarios principales, cada uno con roles y permisos específicos para garantizar una interacción segura y eficiente.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Cliente General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640580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Pueden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cotizar sin necesidad de registro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explorando el catálogo. Para realizar compras directas y gestionar pedidos, deben iniciar sesión, brindando una experiencia personalizada y segura.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29969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Administrador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64058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Acceso total al panel de gestión. Encargado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administrar productos, categorías, visualizar y procesar pedidos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y responder eficientemente a todas las solicitudes de cotización.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3473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 segmentación garantiza que cada usuario acceda solo a las funciones relevantes para su rol, manteniendo la seguridad y la claridad en la plataforma.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468" y="849987"/>
            <a:ext cx="11974949" cy="618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Funcionalidades Principales: Un Vistazo Detallado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2468" y="1863804"/>
            <a:ext cx="1324546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Nuestra plataforma integra un conjunto de características esenciales para digitalizar y optimizar la operación del negocio de bordados.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2468" y="2699623"/>
            <a:ext cx="4283273" cy="2409349"/>
          </a:xfrm>
          <a:prstGeom prst="roundRect">
            <a:avLst>
              <a:gd name="adj" fmla="val 4554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92468" y="2676763"/>
            <a:ext cx="4283273" cy="91440"/>
          </a:xfrm>
          <a:prstGeom prst="roundRect">
            <a:avLst>
              <a:gd name="adj" fmla="val 90877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2537281" y="2402919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FF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5280" y="2551271"/>
            <a:ext cx="237411" cy="29670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13090" y="3194209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Registro y Login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13090" y="3622000"/>
            <a:ext cx="3842028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Sistema de autenticación robusto con validación de roles, asegurando el acceso adecuado para clientes y administradores.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73504" y="2699623"/>
            <a:ext cx="4283273" cy="2409349"/>
          </a:xfrm>
          <a:prstGeom prst="roundRect">
            <a:avLst>
              <a:gd name="adj" fmla="val 4554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173504" y="2676763"/>
            <a:ext cx="4283273" cy="91440"/>
          </a:xfrm>
          <a:prstGeom prst="roundRect">
            <a:avLst>
              <a:gd name="adj" fmla="val 90877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7018318" y="2402919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FFF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316" y="2551271"/>
            <a:ext cx="237411" cy="29670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94127" y="3194209"/>
            <a:ext cx="274391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Catálogo de Productos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5394127" y="3622000"/>
            <a:ext cx="3842028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Visualización intuitiva de todos los productos y categorías disponibles, con descripciones detalladas y opciones de personalización.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54540" y="2699623"/>
            <a:ext cx="4283273" cy="2409349"/>
          </a:xfrm>
          <a:prstGeom prst="roundRect">
            <a:avLst>
              <a:gd name="adj" fmla="val 4554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54540" y="2676763"/>
            <a:ext cx="4283273" cy="91440"/>
          </a:xfrm>
          <a:prstGeom prst="roundRect">
            <a:avLst>
              <a:gd name="adj" fmla="val 90877"/>
            </a:avLst>
          </a:prstGeom>
          <a:solidFill>
            <a:srgbClr val="FFFFF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99354" y="2402919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FFFF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352" y="2551271"/>
            <a:ext cx="237411" cy="29670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75163" y="3194209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Carrito de Compras</a:t>
            </a:r>
            <a:endParaRPr lang="en-US" sz="1900" dirty="0"/>
          </a:p>
        </p:txBody>
      </p:sp>
      <p:sp>
        <p:nvSpPr>
          <p:cNvPr id="21" name="Text 16"/>
          <p:cNvSpPr/>
          <p:nvPr/>
        </p:nvSpPr>
        <p:spPr>
          <a:xfrm>
            <a:off x="9875163" y="3622000"/>
            <a:ext cx="3842028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 carrito persistente basado en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localStorage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que permite a los usuarios guardar sus selecciones y continuar la compra más tarde.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692468" y="5603438"/>
            <a:ext cx="6523792" cy="1776174"/>
          </a:xfrm>
          <a:prstGeom prst="roundRect">
            <a:avLst>
              <a:gd name="adj" fmla="val 6178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692468" y="5580578"/>
            <a:ext cx="6523792" cy="91440"/>
          </a:xfrm>
          <a:prstGeom prst="roundRect">
            <a:avLst>
              <a:gd name="adj" fmla="val 90877"/>
            </a:avLst>
          </a:prstGeom>
          <a:solidFill>
            <a:srgbClr val="FFFFFF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540" y="5306735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FFFF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539" y="5455087"/>
            <a:ext cx="237411" cy="296704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13090" y="6098024"/>
            <a:ext cx="304752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Cotización Personalizada</a:t>
            </a:r>
            <a:endParaRPr lang="en-US" sz="1900" dirty="0"/>
          </a:p>
        </p:txBody>
      </p:sp>
      <p:sp>
        <p:nvSpPr>
          <p:cNvPr id="27" name="Text 21"/>
          <p:cNvSpPr/>
          <p:nvPr/>
        </p:nvSpPr>
        <p:spPr>
          <a:xfrm>
            <a:off x="913090" y="6525816"/>
            <a:ext cx="6082546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Formulario de cotización detallado con envío automático por email, facilitando la comunicación y agilizando las solicitudes.</a:t>
            </a:r>
            <a:endParaRPr lang="en-US" sz="1550" dirty="0"/>
          </a:p>
        </p:txBody>
      </p:sp>
      <p:sp>
        <p:nvSpPr>
          <p:cNvPr id="28" name="Shape 22"/>
          <p:cNvSpPr/>
          <p:nvPr/>
        </p:nvSpPr>
        <p:spPr>
          <a:xfrm>
            <a:off x="7414022" y="5603438"/>
            <a:ext cx="6523792" cy="1776174"/>
          </a:xfrm>
          <a:prstGeom prst="roundRect">
            <a:avLst>
              <a:gd name="adj" fmla="val 6178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29" name="Shape 23"/>
          <p:cNvSpPr/>
          <p:nvPr/>
        </p:nvSpPr>
        <p:spPr>
          <a:xfrm>
            <a:off x="7414022" y="5580578"/>
            <a:ext cx="6523792" cy="91440"/>
          </a:xfrm>
          <a:prstGeom prst="roundRect">
            <a:avLst>
              <a:gd name="adj" fmla="val 90877"/>
            </a:avLst>
          </a:prstGeom>
          <a:solidFill>
            <a:srgbClr val="FFFFFF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79095" y="5306735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FFFF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93" y="5455087"/>
            <a:ext cx="237411" cy="296704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34645" y="6098024"/>
            <a:ext cx="291429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Panel de Administración</a:t>
            </a:r>
            <a:endParaRPr lang="en-US" sz="1900" dirty="0"/>
          </a:p>
        </p:txBody>
      </p:sp>
      <p:sp>
        <p:nvSpPr>
          <p:cNvPr id="33" name="Text 26"/>
          <p:cNvSpPr/>
          <p:nvPr/>
        </p:nvSpPr>
        <p:spPr>
          <a:xfrm>
            <a:off x="7634645" y="6525816"/>
            <a:ext cx="6082546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Una interfaz segura y protegida para la gestión completa de productos, pedidos, usuarios y cotizaciones.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303" y="560427"/>
            <a:ext cx="11528822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Arquitectura Técnica: Robustez y Escalabilidad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3303" y="1604724"/>
            <a:ext cx="1320379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Bordados TESTheb se construye sobre una arquitectura moderna cliente-servidor, utilizando tecnologías líderes en la industria para garantizar rendimiento y flexibilidad.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303" y="2486144"/>
            <a:ext cx="6601897" cy="8152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7019" y="3505081"/>
            <a:ext cx="25475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17019" y="3945850"/>
            <a:ext cx="619446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 + Vite + CSS vainilla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Interfaz de usuario dinámica y responsiva, con desarrollo rápido y estilos modernos.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86144"/>
            <a:ext cx="6601897" cy="8152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8916" y="3505081"/>
            <a:ext cx="25475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18916" y="3945850"/>
            <a:ext cx="619446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Node.js + Express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Un servidor eficiente y escalable para la lógica de negocio y gestión de APIs.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3" y="4801791"/>
            <a:ext cx="6601897" cy="8152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7019" y="5820728"/>
            <a:ext cx="25475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Base de Datos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17019" y="6261497"/>
            <a:ext cx="619446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PostgreSQL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Base de datos relacional robusta y confiable para almacenar información de productos, usuarios y pedidos.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801791"/>
            <a:ext cx="6601897" cy="8152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8916" y="5820728"/>
            <a:ext cx="25475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Comunicación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518916" y="6261497"/>
            <a:ext cx="619446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API REST (JSON)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Interfaz estándar para la comunicación fluida entre el frontend y el backend.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13303" y="7346633"/>
            <a:ext cx="1320379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 combinación de tecnologías asegura una plataforma rápida, segura y fácil de mantener.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979" y="465177"/>
            <a:ext cx="10664190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Modelo de Desarrollo: Estructura y Buenas Prácticas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591979" y="1247537"/>
            <a:ext cx="4369356" cy="2207538"/>
          </a:xfrm>
          <a:prstGeom prst="roundRect">
            <a:avLst>
              <a:gd name="adj" fmla="val 321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8668" y="1424226"/>
            <a:ext cx="507444" cy="507444"/>
          </a:xfrm>
          <a:prstGeom prst="roundRect">
            <a:avLst>
              <a:gd name="adj" fmla="val 18017920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209" y="1535192"/>
            <a:ext cx="228362" cy="2853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8668" y="2100739"/>
            <a:ext cx="2114550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Patrón MVC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68668" y="2466499"/>
            <a:ext cx="4015978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Separación clara de la lógica (Modelo), la presentación (Vista) y la interacción (Controlador) para una mayor organización.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130403" y="1247537"/>
            <a:ext cx="4369475" cy="2207538"/>
          </a:xfrm>
          <a:prstGeom prst="roundRect">
            <a:avLst>
              <a:gd name="adj" fmla="val 321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307092" y="1424226"/>
            <a:ext cx="507444" cy="507444"/>
          </a:xfrm>
          <a:prstGeom prst="roundRect">
            <a:avLst>
              <a:gd name="adj" fmla="val 18017920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33" y="1535192"/>
            <a:ext cx="228362" cy="28539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07092" y="2100739"/>
            <a:ext cx="2114550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 Avanzado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5307092" y="2466499"/>
            <a:ext cx="4016097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Uso de Hooks y Context API en React para una gestión de estado eficiente y una experiencia de desarrollo fluida (similar a MVVM).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9668947" y="1247537"/>
            <a:ext cx="4369475" cy="2207538"/>
          </a:xfrm>
          <a:prstGeom prst="roundRect">
            <a:avLst>
              <a:gd name="adj" fmla="val 321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45635" y="1424226"/>
            <a:ext cx="507444" cy="507444"/>
          </a:xfrm>
          <a:prstGeom prst="roundRect">
            <a:avLst>
              <a:gd name="adj" fmla="val 18017920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177" y="1535192"/>
            <a:ext cx="228362" cy="28539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45635" y="2100739"/>
            <a:ext cx="2114550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 Modular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9845635" y="2466499"/>
            <a:ext cx="4016097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 de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middleware y controladores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en Express para manejar peticiones, lógica de negocio y rutas de manera estructurada.</a:t>
            </a:r>
            <a:endParaRPr lang="en-US" sz="13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79" y="3835598"/>
            <a:ext cx="2716054" cy="3283506"/>
          </a:xfrm>
          <a:prstGeom prst="rect">
            <a:avLst/>
          </a:prstGeom>
        </p:spPr>
      </p:pic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587" y="3835598"/>
            <a:ext cx="2857024" cy="331922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081587" y="7345085"/>
            <a:ext cx="405264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527" y="3835598"/>
            <a:ext cx="2753678" cy="3329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929" y="640080"/>
            <a:ext cx="11474529" cy="51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Requerimientos del Sistema: Funcionalidad y Rendimiento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2929" y="1478875"/>
            <a:ext cx="134845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Para asegurar el éxito de Bordados TESTheb, se han definido requerimientos claros que abarcan tanto las funciones esperadas como las condiciones operativas.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2929" y="2088475"/>
            <a:ext cx="281404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Requerimientos Funcionales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72929" y="2507813"/>
            <a:ext cx="654260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Registro y Login: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Creación de cuentas y autenticación segura.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2929" y="2827020"/>
            <a:ext cx="654260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Catálogo: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Creacion de un catalogo sincronizado con el carrucel de la pagina.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2929" y="3146227"/>
            <a:ext cx="654260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Carrito de Compras: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Gestión de artículos seleccionados antes de la compra.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2929" y="3465433"/>
            <a:ext cx="654260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Formulario de Cotización: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Envío de solicitudes de bordado personalizadas.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2929" y="3784640"/>
            <a:ext cx="654260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Panel de Administración: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Gestión completa de datos y operaciones.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72929" y="4103846"/>
            <a:ext cx="654260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Gestión de Pedidos: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Realizada por medio de la plataforma Transbank.</a:t>
            </a:r>
            <a:endParaRPr lang="en-US" sz="12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929" y="4549854"/>
            <a:ext cx="2855595" cy="285559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22488" y="2088475"/>
            <a:ext cx="314075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Requerimientos No Funcionales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2488" y="2507813"/>
            <a:ext cx="6542603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Seguridad: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Implementación de JWT (JSON Web Tokens) y Bcrypt para autenticación y protección de contraseñas.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22488" y="3088958"/>
            <a:ext cx="6542603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Diseño Responsivo: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Experiencia de usuario óptima en cualquier dispositivo (móvil, tablet, desktop).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522488" y="3670102"/>
            <a:ext cx="6542603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Escalabilidad: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Capacidad para manejar hasta 100 usuarios concurrentes sin degradación del rendimiento.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522488" y="4251246"/>
            <a:ext cx="6542603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Alta Disponibilidad: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Minimización del tiempo de inactividad para garantizar acceso continuo al servicio.</a:t>
            </a:r>
            <a:endParaRPr lang="en-US" sz="12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88" y="4959191"/>
            <a:ext cx="2446258" cy="24462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6268"/>
            <a:ext cx="13063061" cy="1399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Despliegue e Infraestructura: Disponibilidad Continua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3669" y="2463522"/>
            <a:ext cx="13063061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Nuestro enfoque de despliegue asegura una entrega rápida, estable y sin interrupciones, garantizando que Bordados TESTheb siempre esté accesible.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3669" y="3599736"/>
            <a:ext cx="13063061" cy="30480"/>
          </a:xfrm>
          <a:prstGeom prst="roundRect">
            <a:avLst>
              <a:gd name="adj" fmla="val 308559"/>
            </a:avLst>
          </a:prstGeom>
          <a:solidFill>
            <a:srgbClr val="595959"/>
          </a:solidFill>
          <a:ln/>
        </p:spPr>
      </p:sp>
      <p:sp>
        <p:nvSpPr>
          <p:cNvPr id="5" name="Shape 3"/>
          <p:cNvSpPr/>
          <p:nvPr/>
        </p:nvSpPr>
        <p:spPr>
          <a:xfrm>
            <a:off x="2296358" y="3599676"/>
            <a:ext cx="30480" cy="447794"/>
          </a:xfrm>
          <a:prstGeom prst="roundRect">
            <a:avLst>
              <a:gd name="adj" fmla="val 308559"/>
            </a:avLst>
          </a:prstGeom>
          <a:solidFill>
            <a:srgbClr val="595959"/>
          </a:solidFill>
          <a:ln/>
        </p:spPr>
      </p:sp>
      <p:sp>
        <p:nvSpPr>
          <p:cNvPr id="6" name="Shape 4"/>
          <p:cNvSpPr/>
          <p:nvPr/>
        </p:nvSpPr>
        <p:spPr>
          <a:xfrm>
            <a:off x="2227659" y="3515737"/>
            <a:ext cx="167878" cy="167878"/>
          </a:xfrm>
          <a:prstGeom prst="roundRect">
            <a:avLst>
              <a:gd name="adj" fmla="val 272341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07507" y="4271486"/>
            <a:ext cx="2608183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Hosting Flexible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7507" y="4755594"/>
            <a:ext cx="2608183" cy="2149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Utilizamos </a:t>
            </a:r>
            <a:pPr algn="ctr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Vercel</a:t>
            </a:r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el frontend, conocido por su velocidad y escalabilidad global, y un servidor dedicado para el backend.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2013" y="3599676"/>
            <a:ext cx="30480" cy="447794"/>
          </a:xfrm>
          <a:prstGeom prst="roundRect">
            <a:avLst>
              <a:gd name="adj" fmla="val 308559"/>
            </a:avLst>
          </a:prstGeom>
          <a:solidFill>
            <a:srgbClr val="595959"/>
          </a:solidFill>
          <a:ln/>
        </p:spPr>
      </p:sp>
      <p:sp>
        <p:nvSpPr>
          <p:cNvPr id="10" name="Shape 8"/>
          <p:cNvSpPr/>
          <p:nvPr/>
        </p:nvSpPr>
        <p:spPr>
          <a:xfrm>
            <a:off x="5563314" y="3515737"/>
            <a:ext cx="167878" cy="167878"/>
          </a:xfrm>
          <a:prstGeom prst="roundRect">
            <a:avLst>
              <a:gd name="adj" fmla="val 272341"/>
            </a:avLst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343162" y="4271486"/>
            <a:ext cx="2608302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Despliegue Blue/Green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4343162" y="5105400"/>
            <a:ext cx="2608302" cy="2507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 de </a:t>
            </a:r>
            <a:pPr algn="ctr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Blue/Green Deployment</a:t>
            </a:r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actualizaciones sin interrupciones, minimizando el riesgo durante las puestas en producción.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967788" y="3599676"/>
            <a:ext cx="30480" cy="447794"/>
          </a:xfrm>
          <a:prstGeom prst="roundRect">
            <a:avLst>
              <a:gd name="adj" fmla="val 308559"/>
            </a:avLst>
          </a:prstGeom>
          <a:solidFill>
            <a:srgbClr val="595959"/>
          </a:solidFill>
          <a:ln/>
        </p:spPr>
      </p:sp>
      <p:sp>
        <p:nvSpPr>
          <p:cNvPr id="14" name="Shape 12"/>
          <p:cNvSpPr/>
          <p:nvPr/>
        </p:nvSpPr>
        <p:spPr>
          <a:xfrm>
            <a:off x="8899088" y="3515737"/>
            <a:ext cx="167878" cy="167878"/>
          </a:xfrm>
          <a:prstGeom prst="roundRect">
            <a:avLst>
              <a:gd name="adj" fmla="val 272341"/>
            </a:avLst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678936" y="4271486"/>
            <a:ext cx="2608183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Backups Automáticos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78936" y="5105400"/>
            <a:ext cx="2608183" cy="2507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realizan </a:t>
            </a:r>
            <a:pPr algn="ctr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backups semanales (plan free)</a:t>
            </a:r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 la base de datos, asegurando la recuperación de datos ante cualquier eventualidad.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12303443" y="3599676"/>
            <a:ext cx="30480" cy="447794"/>
          </a:xfrm>
          <a:prstGeom prst="roundRect">
            <a:avLst>
              <a:gd name="adj" fmla="val 308559"/>
            </a:avLst>
          </a:prstGeom>
          <a:solidFill>
            <a:srgbClr val="595959"/>
          </a:solidFill>
          <a:ln/>
        </p:spPr>
      </p:sp>
      <p:sp>
        <p:nvSpPr>
          <p:cNvPr id="18" name="Shape 16"/>
          <p:cNvSpPr/>
          <p:nvPr/>
        </p:nvSpPr>
        <p:spPr>
          <a:xfrm>
            <a:off x="12234743" y="3515737"/>
            <a:ext cx="167878" cy="167878"/>
          </a:xfrm>
          <a:prstGeom prst="roundRect">
            <a:avLst>
              <a:gd name="adj" fmla="val 272341"/>
            </a:avLst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014591" y="4271486"/>
            <a:ext cx="2608302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Entornos Separados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1014591" y="5105400"/>
            <a:ext cx="2608302" cy="2149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Mantenemos entornos de </a:t>
            </a:r>
            <a:pPr algn="ctr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desarrollo, testing y producción</a:t>
            </a:r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separados para garantizar la estabilidad y calidad del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807363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6259473" y="1381601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Vista Preliminar del Sistema: Página Principal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6259473" y="3093244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9473" y="3695105"/>
            <a:ext cx="75978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Imagina la experiencia del usuario con esta simulación de la página principal de Bordados TESTheb, diseñada para ser intuitiva y atractiva.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9473" y="4650343"/>
            <a:ext cx="7597854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</a:t>
            </a:r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barra de navegación</a:t>
            </a:r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superior incluye accesos directos a "Productos", "Cotizar" e "Iniciar Sesión". En el centro, </a:t>
            </a:r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cards visuales</a:t>
            </a:r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destacan las categorías más populares o promociones. Un </a:t>
            </a:r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pie de página</a:t>
            </a:r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completo ofrece información de contacto, redes sociales y enlaces útiles, consolidando la presencia digital de la marca.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59473" y="6665714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59473" y="7267575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2025-09-16T02:39:47Z</dcterms:created>
  <dcterms:modified xsi:type="dcterms:W3CDTF">2025-09-16T02:39:47Z</dcterms:modified>
</cp:coreProperties>
</file>